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sldIdLst>
    <p:sldId id="256" r:id="rId2"/>
    <p:sldId id="269" r:id="rId3"/>
    <p:sldId id="304" r:id="rId4"/>
    <p:sldId id="260" r:id="rId5"/>
    <p:sldId id="291" r:id="rId6"/>
    <p:sldId id="261" r:id="rId7"/>
    <p:sldId id="272" r:id="rId8"/>
    <p:sldId id="263" r:id="rId9"/>
    <p:sldId id="293" r:id="rId10"/>
    <p:sldId id="264" r:id="rId11"/>
    <p:sldId id="295" r:id="rId12"/>
    <p:sldId id="265" r:id="rId13"/>
    <p:sldId id="296" r:id="rId14"/>
    <p:sldId id="266" r:id="rId15"/>
    <p:sldId id="297" r:id="rId16"/>
    <p:sldId id="267" r:id="rId17"/>
    <p:sldId id="298" r:id="rId18"/>
    <p:sldId id="259" r:id="rId19"/>
    <p:sldId id="299" r:id="rId20"/>
    <p:sldId id="257" r:id="rId21"/>
    <p:sldId id="300" r:id="rId22"/>
    <p:sldId id="302" r:id="rId23"/>
    <p:sldId id="280" r:id="rId24"/>
  </p:sldIdLst>
  <p:sldSz cx="9144000" cy="6858000" type="screen4x3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E46C0A"/>
    <a:srgbClr val="996633"/>
    <a:srgbClr val="FFC305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3" autoAdjust="0"/>
    <p:restoredTop sz="94602" autoAdjust="0"/>
  </p:normalViewPr>
  <p:slideViewPr>
    <p:cSldViewPr snapToObjects="1">
      <p:cViewPr varScale="1">
        <p:scale>
          <a:sx n="63" d="100"/>
          <a:sy n="63" d="100"/>
        </p:scale>
        <p:origin x="138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4DD8-6829-452F-B469-8F82A7EE2C18}" type="datetimeFigureOut">
              <a:rPr lang="ca-ES" smtClean="0"/>
              <a:t>14/6/2020</a:t>
            </a:fld>
            <a:endParaRPr lang="ca-E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537790-4FD6-4E76-82C4-C56F2EA469C3}" type="slidenum">
              <a:rPr lang="ca-ES" smtClean="0"/>
              <a:t>‹Nº›</a:t>
            </a:fld>
            <a:endParaRPr lang="ca-E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a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4DD8-6829-452F-B469-8F82A7EE2C18}" type="datetimeFigureOut">
              <a:rPr lang="ca-ES" smtClean="0"/>
              <a:t>14/6/2020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37790-4FD6-4E76-82C4-C56F2EA469C3}" type="slidenum">
              <a:rPr lang="ca-ES" smtClean="0"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4DD8-6829-452F-B469-8F82A7EE2C18}" type="datetimeFigureOut">
              <a:rPr lang="ca-ES" smtClean="0"/>
              <a:t>14/6/2020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37790-4FD6-4E76-82C4-C56F2EA469C3}" type="slidenum">
              <a:rPr lang="ca-ES" smtClean="0"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4DD8-6829-452F-B469-8F82A7EE2C18}" type="datetimeFigureOut">
              <a:rPr lang="ca-ES" smtClean="0"/>
              <a:t>14/6/2020</a:t>
            </a:fld>
            <a:endParaRPr lang="ca-E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537790-4FD6-4E76-82C4-C56F2EA469C3}" type="slidenum">
              <a:rPr lang="ca-ES" smtClean="0"/>
              <a:t>‹Nº›</a:t>
            </a:fld>
            <a:endParaRPr lang="ca-E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a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4DD8-6829-452F-B469-8F82A7EE2C18}" type="datetimeFigureOut">
              <a:rPr lang="ca-ES" smtClean="0"/>
              <a:t>14/6/2020</a:t>
            </a:fld>
            <a:endParaRPr lang="ca-E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537790-4FD6-4E76-82C4-C56F2EA469C3}" type="slidenum">
              <a:rPr lang="ca-ES" smtClean="0"/>
              <a:t>‹Nº›</a:t>
            </a:fld>
            <a:endParaRPr lang="ca-E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4DD8-6829-452F-B469-8F82A7EE2C18}" type="datetimeFigureOut">
              <a:rPr lang="ca-ES" smtClean="0"/>
              <a:t>14/6/2020</a:t>
            </a:fld>
            <a:endParaRPr lang="ca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537790-4FD6-4E76-82C4-C56F2EA469C3}" type="slidenum">
              <a:rPr lang="ca-ES" smtClean="0"/>
              <a:t>‹Nº›</a:t>
            </a:fld>
            <a:endParaRPr lang="ca-E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4DD8-6829-452F-B469-8F82A7EE2C18}" type="datetimeFigureOut">
              <a:rPr lang="ca-ES" smtClean="0"/>
              <a:t>14/6/2020</a:t>
            </a:fld>
            <a:endParaRPr lang="ca-E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537790-4FD6-4E76-82C4-C56F2EA469C3}" type="slidenum">
              <a:rPr lang="ca-ES" smtClean="0"/>
              <a:t>‹Nº›</a:t>
            </a:fld>
            <a:endParaRPr lang="ca-E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a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4DD8-6829-452F-B469-8F82A7EE2C18}" type="datetimeFigureOut">
              <a:rPr lang="ca-ES" smtClean="0"/>
              <a:t>14/6/2020</a:t>
            </a:fld>
            <a:endParaRPr lang="ca-E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537790-4FD6-4E76-82C4-C56F2EA469C3}" type="slidenum">
              <a:rPr lang="ca-ES" smtClean="0"/>
              <a:t>‹Nº›</a:t>
            </a:fld>
            <a:endParaRPr lang="ca-E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a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4DD8-6829-452F-B469-8F82A7EE2C18}" type="datetimeFigureOut">
              <a:rPr lang="ca-ES" smtClean="0"/>
              <a:t>14/6/2020</a:t>
            </a:fld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537790-4FD6-4E76-82C4-C56F2EA469C3}" type="slidenum">
              <a:rPr lang="ca-ES" smtClean="0"/>
              <a:t>‹Nº›</a:t>
            </a:fld>
            <a:endParaRPr lang="ca-E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a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4DD8-6829-452F-B469-8F82A7EE2C18}" type="datetimeFigureOut">
              <a:rPr lang="ca-ES" smtClean="0"/>
              <a:t>14/6/2020</a:t>
            </a:fld>
            <a:endParaRPr lang="ca-E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537790-4FD6-4E76-82C4-C56F2EA469C3}" type="slidenum">
              <a:rPr lang="ca-ES" smtClean="0"/>
              <a:t>‹Nº›</a:t>
            </a:fld>
            <a:endParaRPr lang="ca-E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4DD8-6829-452F-B469-8F82A7EE2C18}" type="datetimeFigureOut">
              <a:rPr lang="ca-ES" smtClean="0"/>
              <a:t>14/6/2020</a:t>
            </a:fld>
            <a:endParaRPr lang="ca-E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537790-4FD6-4E76-82C4-C56F2EA469C3}" type="slidenum">
              <a:rPr lang="ca-ES" smtClean="0"/>
              <a:t>‹Nº›</a:t>
            </a:fld>
            <a:endParaRPr lang="ca-E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a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316E4DD8-6829-452F-B469-8F82A7EE2C18}" type="datetimeFigureOut">
              <a:rPr lang="ca-ES" smtClean="0"/>
              <a:t>14/6/2020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4537790-4FD6-4E76-82C4-C56F2EA469C3}" type="slidenum">
              <a:rPr lang="ca-ES" smtClean="0"/>
              <a:t>‹Nº›</a:t>
            </a:fld>
            <a:endParaRPr lang="ca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3.png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3.png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1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3.png"/><Relationship Id="rId4" Type="http://schemas.openxmlformats.org/officeDocument/2006/relationships/image" Target="../media/image32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13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07Di8rcGwGc&amp;list=PLXK8j8VxBHAElPGgr9OwnDr5r23KnyjtR&amp;index=49" TargetMode="External"/><Relationship Id="rId13" Type="http://schemas.openxmlformats.org/officeDocument/2006/relationships/image" Target="../media/image40.jpeg"/><Relationship Id="rId18" Type="http://schemas.openxmlformats.org/officeDocument/2006/relationships/hyperlink" Target="https://www.youtube.com/watch?v=4A0jT2bUwDw" TargetMode="External"/><Relationship Id="rId3" Type="http://schemas.openxmlformats.org/officeDocument/2006/relationships/image" Target="../media/image35.jpeg"/><Relationship Id="rId7" Type="http://schemas.openxmlformats.org/officeDocument/2006/relationships/image" Target="../media/image37.jpeg"/><Relationship Id="rId12" Type="http://schemas.openxmlformats.org/officeDocument/2006/relationships/hyperlink" Target="https://www.youtube.com/watch?v=TGH-FDLe3rM&amp;t=39s" TargetMode="External"/><Relationship Id="rId17" Type="http://schemas.openxmlformats.org/officeDocument/2006/relationships/image" Target="../media/image42.jpg"/><Relationship Id="rId2" Type="http://schemas.openxmlformats.org/officeDocument/2006/relationships/hyperlink" Target="https://www.youtube.com/watch?v=wbuqXRV8N0o" TargetMode="External"/><Relationship Id="rId16" Type="http://schemas.openxmlformats.org/officeDocument/2006/relationships/hyperlink" Target="https://www.youtube.com/watch?v=-hBCBvbvj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T2KxUzTxgxM" TargetMode="External"/><Relationship Id="rId11" Type="http://schemas.openxmlformats.org/officeDocument/2006/relationships/image" Target="../media/image39.jpg"/><Relationship Id="rId5" Type="http://schemas.openxmlformats.org/officeDocument/2006/relationships/image" Target="../media/image36.jpeg"/><Relationship Id="rId15" Type="http://schemas.openxmlformats.org/officeDocument/2006/relationships/image" Target="../media/image41.jpeg"/><Relationship Id="rId10" Type="http://schemas.openxmlformats.org/officeDocument/2006/relationships/hyperlink" Target="https://www.youtube.com/watch?v=fh4R2tbuSIk&amp;feature=youtu.be" TargetMode="External"/><Relationship Id="rId19" Type="http://schemas.openxmlformats.org/officeDocument/2006/relationships/image" Target="../media/image43.jpeg"/><Relationship Id="rId4" Type="http://schemas.openxmlformats.org/officeDocument/2006/relationships/hyperlink" Target="https://www.youtube.com/watch?v=jUFnSm_Tedw" TargetMode="External"/><Relationship Id="rId9" Type="http://schemas.openxmlformats.org/officeDocument/2006/relationships/image" Target="../media/image38.jpeg"/><Relationship Id="rId14" Type="http://schemas.openxmlformats.org/officeDocument/2006/relationships/hyperlink" Target="https://www.youtube.com/watch?v=_agEVuVyhuw#action=share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" Target="slide16.xml"/><Relationship Id="rId7" Type="http://schemas.openxmlformats.org/officeDocument/2006/relationships/slide" Target="slide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slide" Target="slide12.xml"/><Relationship Id="rId5" Type="http://schemas.openxmlformats.org/officeDocument/2006/relationships/slide" Target="slide10.xml"/><Relationship Id="rId10" Type="http://schemas.openxmlformats.org/officeDocument/2006/relationships/slide" Target="slide4.xml"/><Relationship Id="rId4" Type="http://schemas.openxmlformats.org/officeDocument/2006/relationships/slide" Target="slide18.xml"/><Relationship Id="rId9" Type="http://schemas.openxmlformats.org/officeDocument/2006/relationships/slide" Target="slide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slide" Target="slide3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16" y="2708920"/>
            <a:ext cx="8242300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733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476" y="685800"/>
            <a:ext cx="5494248" cy="365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>
                <a:solidFill>
                  <a:srgbClr val="0070C0"/>
                </a:solidFill>
                <a:latin typeface="Arial Black" panose="020B0A04020102020204" pitchFamily="34" charset="0"/>
              </a:rPr>
              <a:t>RÀBIA</a:t>
            </a:r>
          </a:p>
        </p:txBody>
      </p:sp>
      <p:pic>
        <p:nvPicPr>
          <p:cNvPr id="5" name="Cançó de La ràbia (192  kbps)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9792" y="3573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04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2190">
        <p14:reveal dir="r"/>
      </p:transition>
    </mc:Choice>
    <mc:Fallback xmlns="">
      <p:transition spd="slow" advClick="0" advTm="321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3" y="1916113"/>
            <a:ext cx="4041775" cy="3030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08720"/>
            <a:ext cx="6376987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ENFADO CAR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59478" y="4367544"/>
            <a:ext cx="609600" cy="609600"/>
          </a:xfrm>
          <a:prstGeom prst="rect">
            <a:avLst/>
          </a:prstGeom>
        </p:spPr>
      </p:pic>
      <p:pic>
        <p:nvPicPr>
          <p:cNvPr id="7" name="Imagen 6">
            <a:hlinkClick r:id="rId7" action="ppaction://hlinksldjump"/>
            <a:extLst>
              <a:ext uri="{FF2B5EF4-FFF2-40B4-BE49-F238E27FC236}">
                <a16:creationId xmlns:a16="http://schemas.microsoft.com/office/drawing/2014/main" id="{40DE9AA6-B493-4504-A937-00096ECD46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517232"/>
            <a:ext cx="1215737" cy="108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9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025" y="828675"/>
            <a:ext cx="5391150" cy="3371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>
                <a:solidFill>
                  <a:srgbClr val="0070C0"/>
                </a:solidFill>
                <a:latin typeface="Arial Black" panose="020B0A04020102020204" pitchFamily="34" charset="0"/>
              </a:rPr>
              <a:t>ALEGRÍA</a:t>
            </a:r>
          </a:p>
        </p:txBody>
      </p:sp>
      <p:pic>
        <p:nvPicPr>
          <p:cNvPr id="6" name="AMBAUKA - Contents (amb El Pot Petit) KARAOKE (192  kbps) (1)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7784" y="35010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4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0670">
        <p14:reveal dir="r"/>
      </p:transition>
    </mc:Choice>
    <mc:Fallback xmlns="">
      <p:transition spd="slow" advClick="0" advTm="806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262" y="2293938"/>
            <a:ext cx="5474750" cy="30792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794" y="1123951"/>
            <a:ext cx="5157787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CONTENTA LURD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62200" y="4731396"/>
            <a:ext cx="609600" cy="609600"/>
          </a:xfrm>
          <a:prstGeom prst="rect">
            <a:avLst/>
          </a:prstGeom>
        </p:spPr>
      </p:pic>
      <p:pic>
        <p:nvPicPr>
          <p:cNvPr id="6" name="Imagen 5">
            <a:hlinkClick r:id="rId7" action="ppaction://hlinksldjump"/>
            <a:extLst>
              <a:ext uri="{FF2B5EF4-FFF2-40B4-BE49-F238E27FC236}">
                <a16:creationId xmlns:a16="http://schemas.microsoft.com/office/drawing/2014/main" id="{6452E9EA-FE0F-4A4A-8CC9-30EEBDBD09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517232"/>
            <a:ext cx="1215737" cy="108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4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908720"/>
            <a:ext cx="4291359" cy="32143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>
                <a:solidFill>
                  <a:srgbClr val="0070C0"/>
                </a:solidFill>
                <a:latin typeface="Arial Black" panose="020B0A04020102020204" pitchFamily="34" charset="0"/>
              </a:rPr>
              <a:t>AMOR</a:t>
            </a:r>
          </a:p>
        </p:txBody>
      </p:sp>
      <p:pic>
        <p:nvPicPr>
          <p:cNvPr id="5" name="Cançó de L'amor (192  kbps)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48608" y="34979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7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9850">
        <p14:reveal/>
      </p:transition>
    </mc:Choice>
    <mc:Fallback xmlns="">
      <p:transition spd="slow" advClick="0" advTm="498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3" y="1498600"/>
            <a:ext cx="4041775" cy="3865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0688"/>
            <a:ext cx="7851775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AMOR IREN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79246" y="4653482"/>
            <a:ext cx="609600" cy="609600"/>
          </a:xfrm>
          <a:prstGeom prst="rect">
            <a:avLst/>
          </a:prstGeom>
        </p:spPr>
      </p:pic>
      <p:pic>
        <p:nvPicPr>
          <p:cNvPr id="7" name="Imagen 6">
            <a:hlinkClick r:id="rId7" action="ppaction://hlinksldjump"/>
            <a:extLst>
              <a:ext uri="{FF2B5EF4-FFF2-40B4-BE49-F238E27FC236}">
                <a16:creationId xmlns:a16="http://schemas.microsoft.com/office/drawing/2014/main" id="{DE2129C2-03CE-4FF9-AC37-2472404B49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517232"/>
            <a:ext cx="1215737" cy="108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9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5486400" cy="365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>
                <a:solidFill>
                  <a:srgbClr val="0070C0"/>
                </a:solidFill>
                <a:latin typeface="Arial Black" panose="020B0A04020102020204" pitchFamily="34" charset="0"/>
              </a:rPr>
              <a:t>VERGONYA</a:t>
            </a:r>
          </a:p>
        </p:txBody>
      </p:sp>
      <p:pic>
        <p:nvPicPr>
          <p:cNvPr id="5" name="El Pot Petit - El lleó vergonyós (192  kbps)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3768" y="36450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9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14550">
        <p14:reveal dir="r"/>
      </p:transition>
    </mc:Choice>
    <mc:Fallback xmlns="">
      <p:transition spd="slow" advClick="0" advTm="2145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5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772400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3" y="1916113"/>
            <a:ext cx="4041775" cy="3030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VERGONYA TXEL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51113" y="4221088"/>
            <a:ext cx="609600" cy="609600"/>
          </a:xfrm>
          <a:prstGeom prst="rect">
            <a:avLst/>
          </a:prstGeom>
        </p:spPr>
      </p:pic>
      <p:pic>
        <p:nvPicPr>
          <p:cNvPr id="7" name="Imagen 6">
            <a:hlinkClick r:id="rId7" action="ppaction://hlinksldjump"/>
            <a:extLst>
              <a:ext uri="{FF2B5EF4-FFF2-40B4-BE49-F238E27FC236}">
                <a16:creationId xmlns:a16="http://schemas.microsoft.com/office/drawing/2014/main" id="{725898C8-CA70-402A-A4E6-631A9D0010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517232"/>
            <a:ext cx="1215737" cy="108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0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012" y="685800"/>
            <a:ext cx="4781176" cy="365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>
                <a:solidFill>
                  <a:srgbClr val="0070C0"/>
                </a:solidFill>
                <a:latin typeface="Arial Black" panose="020B0A04020102020204" pitchFamily="34" charset="0"/>
              </a:rPr>
              <a:t>FÀSTIC</a:t>
            </a:r>
          </a:p>
        </p:txBody>
      </p:sp>
      <p:pic>
        <p:nvPicPr>
          <p:cNvPr id="5" name="¡Qué asco! _ Canción del asco _ Emocionario el Musical (192  kbps) (mp3cut.net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87824" y="36450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34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41570">
        <p14:reveal/>
      </p:transition>
    </mc:Choice>
    <mc:Fallback xmlns="">
      <p:transition spd="slow" advClick="0" advTm="415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00" y="548680"/>
            <a:ext cx="8229600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893" y="1718667"/>
            <a:ext cx="3402013" cy="4524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FÀSTIC DOLOR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05723" y="5373216"/>
            <a:ext cx="609600" cy="609600"/>
          </a:xfrm>
          <a:prstGeom prst="rect">
            <a:avLst/>
          </a:prstGeom>
        </p:spPr>
      </p:pic>
      <p:pic>
        <p:nvPicPr>
          <p:cNvPr id="7" name="Imagen 6">
            <a:hlinkClick r:id="rId7" action="ppaction://hlinksldjump"/>
            <a:extLst>
              <a:ext uri="{FF2B5EF4-FFF2-40B4-BE49-F238E27FC236}">
                <a16:creationId xmlns:a16="http://schemas.microsoft.com/office/drawing/2014/main" id="{987005E2-6EE0-4254-B2B4-7D015F6DD6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517232"/>
            <a:ext cx="1215737" cy="108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01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00468" y="2564904"/>
            <a:ext cx="7559963" cy="3888432"/>
          </a:xfrm>
        </p:spPr>
        <p:txBody>
          <a:bodyPr>
            <a:noAutofit/>
          </a:bodyPr>
          <a:lstStyle/>
          <a:p>
            <a:pPr algn="just"/>
            <a:endParaRPr lang="ca-ES" sz="1100" b="1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just"/>
            <a:endParaRPr lang="ca-ES" sz="1100" b="1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r>
              <a:rPr lang="ca-ES" sz="1100" b="1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AMB AQUESTA ACTIVITAT EL QUE VOLEM ACONSEGUIR ÉS QUÈ ELS NENS I NENES:</a:t>
            </a:r>
          </a:p>
          <a:p>
            <a:pPr algn="just"/>
            <a:endParaRPr lang="ca-ES" sz="1100" b="1" dirty="0">
              <a:solidFill>
                <a:schemeClr val="tx1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ca-ES" sz="1100" b="1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JUGUIN AMB LA RULETA DE LES EMOCIONS I POSIN NOM AL QUE SENTEN.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ca-ES" sz="1100" b="1" dirty="0">
              <a:solidFill>
                <a:schemeClr val="tx1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ca-ES" sz="1100" b="1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FEU GIRAR LA RULETA CLICANT SOBRE EL BOTÓ, ATUREU-LA TORNANT A CLICAR-LO. CLIQUEU SOBRE EL NOM DE L’EMOCIÓ QUE HA SORTIT.</a:t>
            </a:r>
          </a:p>
          <a:p>
            <a:pPr marL="0" indent="0" algn="just">
              <a:buNone/>
            </a:pPr>
            <a:endParaRPr lang="ca-ES" sz="1100" b="1" dirty="0">
              <a:solidFill>
                <a:schemeClr val="tx1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ca-ES" sz="1100" b="1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QUAN SURTI UNA IMATGE REPRESENTANT UNA EMOCIÓ, APROFITEU PER PREGUNTAR ALS NENS/ES PERQUÈ ES SENTEN D'AQUESTA MANERA I EN PUGUEU PARLAR.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ca-ES" sz="1100" b="1" dirty="0">
              <a:solidFill>
                <a:schemeClr val="tx1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ca-ES" sz="1100" b="1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QUAN APAREIX LA IMATGE DEL NEN O NENA ESCOLTAREU UNA CANÇÓ QUE PARLA DE L’EMOCIÓ QUE REPRESENTA.</a:t>
            </a:r>
          </a:p>
          <a:p>
            <a:pPr marL="0" indent="0" algn="just">
              <a:buNone/>
            </a:pPr>
            <a:endParaRPr lang="ca-ES" sz="1100" b="1" dirty="0">
              <a:solidFill>
                <a:schemeClr val="tx1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ca-ES" sz="1100" b="1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SI CLIQUEU LA IMATGE DE CADA MESTRA REPRESENTANT L'EMOCIÓ, N’ESCOLTAREU UNA EXPLICACIÓ. 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ca-ES" sz="1100" b="1" dirty="0">
              <a:solidFill>
                <a:schemeClr val="tx1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ca-ES" sz="1100" b="1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CLIQUEU SOBRE LA RULETA PETITA PER TORNAR A JUGAR.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ca-ES" sz="1100" b="1" dirty="0">
              <a:solidFill>
                <a:schemeClr val="tx1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ca-ES" sz="1100" b="1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SI CLIQUEU SOBRE </a:t>
            </a:r>
            <a:r>
              <a:rPr lang="ca-ES" sz="1100" b="1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CONTES</a:t>
            </a:r>
            <a:r>
              <a:rPr lang="ca-ES" sz="1100" b="1" dirty="0">
                <a:solidFill>
                  <a:schemeClr val="tx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, CADA MESTRA US PROPOSARÀ UN CONTE RELACIONAT AMB L’EMOCIÓ QUE REPRESENTA. </a:t>
            </a:r>
            <a:endParaRPr lang="ca-ES" sz="11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77240" y="620688"/>
            <a:ext cx="7543800" cy="1944216"/>
          </a:xfrm>
        </p:spPr>
        <p:txBody>
          <a:bodyPr>
            <a:noAutofit/>
          </a:bodyPr>
          <a:lstStyle/>
          <a:p>
            <a:pPr algn="ctr"/>
            <a:r>
              <a:rPr lang="ca-E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LA</a:t>
            </a:r>
            <a:r>
              <a:rPr lang="ca-ES" sz="3600" dirty="0">
                <a:latin typeface="Arial Black" panose="020B0A04020102020204" pitchFamily="34" charset="0"/>
              </a:rPr>
              <a:t> </a:t>
            </a:r>
            <a:r>
              <a:rPr lang="ca-ES" sz="3600" dirty="0">
                <a:solidFill>
                  <a:srgbClr val="00B050"/>
                </a:solidFill>
                <a:latin typeface="Arial Black" panose="020B0A04020102020204" pitchFamily="34" charset="0"/>
              </a:rPr>
              <a:t>RULETA</a:t>
            </a:r>
            <a:r>
              <a:rPr lang="ca-ES" sz="3600" dirty="0">
                <a:latin typeface="Arial Black" panose="020B0A04020102020204" pitchFamily="34" charset="0"/>
              </a:rPr>
              <a:t> </a:t>
            </a:r>
            <a:r>
              <a:rPr lang="ca-ES" sz="3600" dirty="0">
                <a:solidFill>
                  <a:srgbClr val="FFFF00"/>
                </a:solidFill>
                <a:latin typeface="Arial Black" panose="020B0A04020102020204" pitchFamily="34" charset="0"/>
              </a:rPr>
              <a:t>DE</a:t>
            </a:r>
            <a:r>
              <a:rPr lang="ca-ES" sz="3600" dirty="0">
                <a:latin typeface="Arial Black" panose="020B0A04020102020204" pitchFamily="34" charset="0"/>
              </a:rPr>
              <a:t> </a:t>
            </a:r>
            <a:r>
              <a:rPr lang="ca-ES" sz="3600" dirty="0">
                <a:solidFill>
                  <a:srgbClr val="00B0F0"/>
                </a:solidFill>
                <a:latin typeface="Arial Black" panose="020B0A04020102020204" pitchFamily="34" charset="0"/>
              </a:rPr>
              <a:t>LES</a:t>
            </a:r>
            <a:r>
              <a:rPr lang="ca-ES" sz="3600" dirty="0">
                <a:latin typeface="Arial Black" panose="020B0A04020102020204" pitchFamily="34" charset="0"/>
              </a:rPr>
              <a:t> </a:t>
            </a:r>
            <a:r>
              <a:rPr lang="ca-ES" sz="3600" dirty="0">
                <a:solidFill>
                  <a:srgbClr val="FF6699"/>
                </a:solidFill>
                <a:latin typeface="Arial Black" panose="020B0A04020102020204" pitchFamily="34" charset="0"/>
              </a:rPr>
              <a:t>EMOCIONS</a:t>
            </a:r>
            <a:br>
              <a:rPr lang="ca-ES" sz="3600" dirty="0">
                <a:solidFill>
                  <a:srgbClr val="FF6699"/>
                </a:solidFill>
                <a:latin typeface="Arial Black" panose="020B0A04020102020204" pitchFamily="34" charset="0"/>
              </a:rPr>
            </a:br>
            <a:r>
              <a:rPr lang="ca-ES" sz="3600" dirty="0">
                <a:solidFill>
                  <a:schemeClr val="tx1">
                    <a:lumMod val="50000"/>
                  </a:schemeClr>
                </a:solidFill>
                <a:latin typeface="Arial Black" panose="020B0A04020102020204" pitchFamily="34" charset="0"/>
              </a:rPr>
              <a:t>DELS</a:t>
            </a:r>
            <a:r>
              <a:rPr lang="ca-ES" sz="3600" dirty="0">
                <a:solidFill>
                  <a:srgbClr val="FF6699"/>
                </a:solidFill>
                <a:latin typeface="Arial Black" panose="020B0A04020102020204" pitchFamily="34" charset="0"/>
              </a:rPr>
              <a:t> </a:t>
            </a:r>
            <a:r>
              <a:rPr lang="ca-ES" sz="3600" dirty="0">
                <a:solidFill>
                  <a:srgbClr val="663300"/>
                </a:solidFill>
                <a:latin typeface="Arial Black" panose="020B0A04020102020204" pitchFamily="34" charset="0"/>
              </a:rPr>
              <a:t>NENS</a:t>
            </a:r>
            <a:r>
              <a:rPr lang="ca-ES" sz="3600" dirty="0">
                <a:solidFill>
                  <a:srgbClr val="FF6699"/>
                </a:solidFill>
                <a:latin typeface="Arial Black" panose="020B0A04020102020204" pitchFamily="34" charset="0"/>
              </a:rPr>
              <a:t> </a:t>
            </a:r>
            <a:r>
              <a:rPr lang="ca-ES" sz="3600" dirty="0">
                <a:latin typeface="Arial Black" panose="020B0A04020102020204" pitchFamily="34" charset="0"/>
              </a:rPr>
              <a:t>I</a:t>
            </a:r>
            <a:r>
              <a:rPr lang="ca-ES" sz="3600" dirty="0">
                <a:solidFill>
                  <a:srgbClr val="FF6699"/>
                </a:solidFill>
                <a:latin typeface="Arial Black" panose="020B0A04020102020204" pitchFamily="34" charset="0"/>
              </a:rPr>
              <a:t> </a:t>
            </a:r>
            <a:r>
              <a:rPr lang="ca-ES" sz="3600" dirty="0">
                <a:solidFill>
                  <a:srgbClr val="E46C0A"/>
                </a:solidFill>
                <a:latin typeface="Arial Black" panose="020B0A04020102020204" pitchFamily="34" charset="0"/>
              </a:rPr>
              <a:t>NENES</a:t>
            </a:r>
            <a:r>
              <a:rPr lang="ca-ES" sz="3600" dirty="0">
                <a:solidFill>
                  <a:schemeClr val="accent6"/>
                </a:solidFill>
                <a:latin typeface="Arial Black" panose="020B0A04020102020204" pitchFamily="34" charset="0"/>
              </a:rPr>
              <a:t> </a:t>
            </a:r>
            <a:endParaRPr lang="ca-ES" sz="3600" dirty="0">
              <a:latin typeface="Arial Black" panose="020B0A04020102020204" pitchFamily="34" charset="0"/>
            </a:endParaRPr>
          </a:p>
        </p:txBody>
      </p:sp>
      <p:pic>
        <p:nvPicPr>
          <p:cNvPr id="4" name="WhatsApp Ptt 2020-06-12 at 17.54.0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2350" y="980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3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5000"/>
    </mc:Choice>
    <mc:Fallback xmlns="">
      <p:transition spd="slow" advClick="0" advTm="6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6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45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07" y="685800"/>
            <a:ext cx="5490785" cy="365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>
                <a:solidFill>
                  <a:srgbClr val="0070C0"/>
                </a:solidFill>
                <a:latin typeface="Arial Black" panose="020B0A04020102020204" pitchFamily="34" charset="0"/>
              </a:rPr>
              <a:t>SORPRESA</a:t>
            </a:r>
          </a:p>
        </p:txBody>
      </p:sp>
      <p:pic>
        <p:nvPicPr>
          <p:cNvPr id="4" name="CantaJuego - Coco en Su Rio (192  kbps)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7784" y="37170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4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2550">
        <p14:reveal dir="r"/>
      </p:transition>
    </mc:Choice>
    <mc:Fallback xmlns="">
      <p:transition spd="slow" advClick="0" advTm="825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3" y="1916113"/>
            <a:ext cx="4041775" cy="3030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" y="1052736"/>
            <a:ext cx="835183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SORPRESA SANDR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95217" y="4288468"/>
            <a:ext cx="609600" cy="609600"/>
          </a:xfrm>
          <a:prstGeom prst="rect">
            <a:avLst/>
          </a:prstGeom>
        </p:spPr>
      </p:pic>
      <p:pic>
        <p:nvPicPr>
          <p:cNvPr id="7" name="Imagen 6">
            <a:hlinkClick r:id="rId7" action="ppaction://hlinksldjump"/>
            <a:extLst>
              <a:ext uri="{FF2B5EF4-FFF2-40B4-BE49-F238E27FC236}">
                <a16:creationId xmlns:a16="http://schemas.microsoft.com/office/drawing/2014/main" id="{259EDE8D-E460-49BC-8AD4-C5486CEAC8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517232"/>
            <a:ext cx="1215737" cy="108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6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1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6626950"/>
              </p:ext>
            </p:extLst>
          </p:nvPr>
        </p:nvGraphicFramePr>
        <p:xfrm>
          <a:off x="395535" y="746889"/>
          <a:ext cx="8329170" cy="5544618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2776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63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63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48206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8206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8206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4 Imagen">
            <a:hlinkClick r:id="rId2"/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4" r="11300" b="5116"/>
          <a:stretch/>
        </p:blipFill>
        <p:spPr>
          <a:xfrm>
            <a:off x="1016353" y="852847"/>
            <a:ext cx="1620000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5 Imagen">
            <a:hlinkClick r:id="rId4"/>
          </p:cNvPr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0" t="22870" r="6191" b="24767"/>
          <a:stretch/>
        </p:blipFill>
        <p:spPr>
          <a:xfrm>
            <a:off x="3778236" y="859767"/>
            <a:ext cx="1620000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6 Imagen">
            <a:hlinkClick r:id="rId6"/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872" y="4564727"/>
            <a:ext cx="1620000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7 Imagen">
            <a:hlinkClick r:id="rId8"/>
          </p:cNvPr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8" t="5775" r="25311" b="9184"/>
          <a:stretch/>
        </p:blipFill>
        <p:spPr>
          <a:xfrm>
            <a:off x="983883" y="2708787"/>
            <a:ext cx="1620000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8 Imagen">
            <a:hlinkClick r:id="rId10"/>
          </p:cNvPr>
          <p:cNvPicPr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0" t="3824" r="14245" b="7214"/>
          <a:stretch/>
        </p:blipFill>
        <p:spPr>
          <a:xfrm>
            <a:off x="6540119" y="859767"/>
            <a:ext cx="1620000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9 Imagen">
            <a:hlinkClick r:id="rId12"/>
          </p:cNvPr>
          <p:cNvPicPr>
            <a:picLocks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8" t="12342" r="13949" b="24949"/>
          <a:stretch/>
        </p:blipFill>
        <p:spPr>
          <a:xfrm>
            <a:off x="6546553" y="4564727"/>
            <a:ext cx="1620000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10 Imagen">
            <a:hlinkClick r:id="rId14"/>
          </p:cNvPr>
          <p:cNvPicPr>
            <a:picLocks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8" t="5532" r="11800" b="9385"/>
          <a:stretch/>
        </p:blipFill>
        <p:spPr>
          <a:xfrm>
            <a:off x="959191" y="4564727"/>
            <a:ext cx="1620000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11 Imagen">
            <a:hlinkClick r:id="rId16"/>
          </p:cNvPr>
          <p:cNvPicPr>
            <a:picLocks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14847" r="27163" b="27513"/>
          <a:stretch/>
        </p:blipFill>
        <p:spPr>
          <a:xfrm>
            <a:off x="3765218" y="2708787"/>
            <a:ext cx="1620000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12 Imagen">
            <a:hlinkClick r:id="rId18"/>
          </p:cNvPr>
          <p:cNvPicPr>
            <a:picLocks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1" t="19858" r="24574" b="8869"/>
          <a:stretch/>
        </p:blipFill>
        <p:spPr>
          <a:xfrm>
            <a:off x="6546553" y="2708787"/>
            <a:ext cx="1620000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1 Flecha derecha">
            <a:hlinkClick r:id="" action="ppaction://hlinkshowjump?jump=lastslide"/>
          </p:cNvPr>
          <p:cNvSpPr/>
          <p:nvPr/>
        </p:nvSpPr>
        <p:spPr>
          <a:xfrm>
            <a:off x="7442317" y="6295906"/>
            <a:ext cx="1368152" cy="52692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7B61142-4035-4E75-A696-5DBF54294D3F}"/>
              </a:ext>
            </a:extLst>
          </p:cNvPr>
          <p:cNvSpPr/>
          <p:nvPr/>
        </p:nvSpPr>
        <p:spPr>
          <a:xfrm>
            <a:off x="3263130" y="-27644"/>
            <a:ext cx="259397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CONTES</a:t>
            </a:r>
          </a:p>
        </p:txBody>
      </p:sp>
    </p:spTree>
    <p:extLst>
      <p:ext uri="{BB962C8B-B14F-4D97-AF65-F5344CB8AC3E}">
        <p14:creationId xmlns:p14="http://schemas.microsoft.com/office/powerpoint/2010/main" val="141091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476672"/>
            <a:ext cx="8219256" cy="5649491"/>
          </a:xfrm>
        </p:spPr>
        <p:txBody>
          <a:bodyPr/>
          <a:lstStyle/>
          <a:p>
            <a:pPr marL="0" indent="0">
              <a:buNone/>
            </a:pPr>
            <a:endParaRPr lang="ca-ES" dirty="0"/>
          </a:p>
          <a:p>
            <a:pPr marL="0" indent="0">
              <a:buNone/>
            </a:pPr>
            <a:endParaRPr lang="ca-ES" dirty="0"/>
          </a:p>
          <a:p>
            <a:pPr marL="0" indent="0">
              <a:buNone/>
            </a:pPr>
            <a:endParaRPr lang="ca-ES" dirty="0"/>
          </a:p>
          <a:p>
            <a:pPr marL="0" indent="0">
              <a:buNone/>
            </a:pPr>
            <a:endParaRPr lang="ca-ES" dirty="0"/>
          </a:p>
        </p:txBody>
      </p:sp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4306490"/>
          </a:xfrm>
        </p:spPr>
        <p:txBody>
          <a:bodyPr>
            <a:normAutofit fontScale="90000"/>
          </a:bodyPr>
          <a:lstStyle/>
          <a:p>
            <a:r>
              <a:rPr lang="ca-ES" dirty="0">
                <a:solidFill>
                  <a:srgbClr val="0070C0"/>
                </a:solidFill>
                <a:latin typeface="Arial Black" panose="020B0A04020102020204" pitchFamily="34" charset="0"/>
              </a:rPr>
              <a:t>NOMÉS AMB UN SOMRIURE QUE EM FACIS TOT PASSANT, JA M’OMPLO D’ALEGRÍA I VEIG EL MÓN MÉS GRAN.</a:t>
            </a:r>
            <a:endParaRPr lang="ca-ES" dirty="0"/>
          </a:p>
        </p:txBody>
      </p:sp>
      <p:pic>
        <p:nvPicPr>
          <p:cNvPr id="4" name="IZARO - La Felicidad (192  kbps)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3725" y="46946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8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o 22">
            <a:extLst>
              <a:ext uri="{FF2B5EF4-FFF2-40B4-BE49-F238E27FC236}">
                <a16:creationId xmlns:a16="http://schemas.microsoft.com/office/drawing/2014/main" id="{3CD6D0BF-D2BA-4D97-8FD1-42FDBCED8DD2}"/>
              </a:ext>
            </a:extLst>
          </p:cNvPr>
          <p:cNvGrpSpPr/>
          <p:nvPr/>
        </p:nvGrpSpPr>
        <p:grpSpPr>
          <a:xfrm>
            <a:off x="1098522" y="33805"/>
            <a:ext cx="6835806" cy="6858000"/>
            <a:chOff x="1098522" y="33805"/>
            <a:chExt cx="6835806" cy="6858000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D9A738DA-C1C6-4B0A-AD4B-EE055137D84B}"/>
                </a:ext>
              </a:extLst>
            </p:cNvPr>
            <p:cNvGrpSpPr/>
            <p:nvPr/>
          </p:nvGrpSpPr>
          <p:grpSpPr>
            <a:xfrm>
              <a:off x="1098522" y="33805"/>
              <a:ext cx="6835806" cy="6858000"/>
              <a:chOff x="2616838" y="1117"/>
              <a:chExt cx="6835806" cy="6858000"/>
            </a:xfrm>
          </p:grpSpPr>
          <p:pic>
            <p:nvPicPr>
              <p:cNvPr id="9" name="Imagen 8">
                <a:extLst>
                  <a:ext uri="{FF2B5EF4-FFF2-40B4-BE49-F238E27FC236}">
                    <a16:creationId xmlns:a16="http://schemas.microsoft.com/office/drawing/2014/main" id="{28DA6FF5-B32B-4342-8403-C1C359B7EB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6838" y="1117"/>
                <a:ext cx="6835806" cy="6858000"/>
              </a:xfrm>
              <a:prstGeom prst="rect">
                <a:avLst/>
              </a:prstGeom>
            </p:spPr>
          </p:pic>
          <p:sp>
            <p:nvSpPr>
              <p:cNvPr id="10" name="Rectángulo 9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09FF82F9-0F3A-41F1-B07C-6F5F27C2E400}"/>
                  </a:ext>
                </a:extLst>
              </p:cNvPr>
              <p:cNvSpPr/>
              <p:nvPr/>
            </p:nvSpPr>
            <p:spPr>
              <a:xfrm rot="10133013">
                <a:off x="2717811" y="3562585"/>
                <a:ext cx="2360498" cy="52322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s-ES" sz="2800" b="1" cap="none" spc="0" dirty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VERGONYA</a:t>
                </a:r>
              </a:p>
            </p:txBody>
          </p:sp>
        </p:grpSp>
        <p:sp>
          <p:nvSpPr>
            <p:cNvPr id="15" name="Rectángulo 14">
              <a:hlinkClick r:id="rId4" action="ppaction://hlinksldjump"/>
              <a:extLst>
                <a:ext uri="{FF2B5EF4-FFF2-40B4-BE49-F238E27FC236}">
                  <a16:creationId xmlns:a16="http://schemas.microsoft.com/office/drawing/2014/main" id="{07DF09D2-6521-4680-B7C9-BEA7A7258C24}"/>
                </a:ext>
              </a:extLst>
            </p:cNvPr>
            <p:cNvSpPr/>
            <p:nvPr/>
          </p:nvSpPr>
          <p:spPr>
            <a:xfrm rot="15077794">
              <a:off x="2627483" y="1197430"/>
              <a:ext cx="2360498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28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FÀSTIC</a:t>
              </a:r>
            </a:p>
          </p:txBody>
        </p:sp>
        <p:sp>
          <p:nvSpPr>
            <p:cNvPr id="16" name="Rectángulo 15">
              <a:hlinkClick r:id="rId5" action="ppaction://hlinksldjump"/>
              <a:extLst>
                <a:ext uri="{FF2B5EF4-FFF2-40B4-BE49-F238E27FC236}">
                  <a16:creationId xmlns:a16="http://schemas.microsoft.com/office/drawing/2014/main" id="{33B89E45-DA94-470D-B0F4-E9481C1F7336}"/>
                </a:ext>
              </a:extLst>
            </p:cNvPr>
            <p:cNvSpPr/>
            <p:nvPr/>
          </p:nvSpPr>
          <p:spPr>
            <a:xfrm rot="19951058">
              <a:off x="5166402" y="2135325"/>
              <a:ext cx="2360498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s-ES" sz="28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ÀBIA</a:t>
              </a:r>
            </a:p>
          </p:txBody>
        </p:sp>
        <p:sp>
          <p:nvSpPr>
            <p:cNvPr id="17" name="Rectángulo 16">
              <a:hlinkClick r:id="rId6" action="ppaction://hlinksldjump"/>
              <a:extLst>
                <a:ext uri="{FF2B5EF4-FFF2-40B4-BE49-F238E27FC236}">
                  <a16:creationId xmlns:a16="http://schemas.microsoft.com/office/drawing/2014/main" id="{A2FB265E-C60A-4358-BD62-4DE5B87C5D30}"/>
                </a:ext>
              </a:extLst>
            </p:cNvPr>
            <p:cNvSpPr/>
            <p:nvPr/>
          </p:nvSpPr>
          <p:spPr>
            <a:xfrm rot="855528">
              <a:off x="5345288" y="3553830"/>
              <a:ext cx="2360498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CALMA</a:t>
              </a:r>
              <a:endParaRPr lang="es-ES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ángulo 17">
              <a:hlinkClick r:id="rId7" action="ppaction://hlinksldjump"/>
              <a:extLst>
                <a:ext uri="{FF2B5EF4-FFF2-40B4-BE49-F238E27FC236}">
                  <a16:creationId xmlns:a16="http://schemas.microsoft.com/office/drawing/2014/main" id="{CBFF4C0D-AA87-4E4A-B2BF-76B9C7C2454D}"/>
                </a:ext>
              </a:extLst>
            </p:cNvPr>
            <p:cNvSpPr/>
            <p:nvPr/>
          </p:nvSpPr>
          <p:spPr>
            <a:xfrm rot="3094794">
              <a:off x="4613858" y="4745133"/>
              <a:ext cx="2360498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TRISTESA</a:t>
              </a:r>
              <a:endParaRPr lang="es-ES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ángulo 18">
              <a:hlinkClick r:id="rId8" action="ppaction://hlinksldjump"/>
              <a:extLst>
                <a:ext uri="{FF2B5EF4-FFF2-40B4-BE49-F238E27FC236}">
                  <a16:creationId xmlns:a16="http://schemas.microsoft.com/office/drawing/2014/main" id="{7A35E37D-CD57-49D8-868D-8DCF11CAC8BC}"/>
                </a:ext>
              </a:extLst>
            </p:cNvPr>
            <p:cNvSpPr/>
            <p:nvPr/>
          </p:nvSpPr>
          <p:spPr>
            <a:xfrm rot="5400000">
              <a:off x="3369654" y="5278328"/>
              <a:ext cx="2360498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AMOR</a:t>
              </a:r>
              <a:endParaRPr lang="es-ES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ángulo 19">
              <a:hlinkClick r:id="rId9" action="ppaction://hlinksldjump"/>
              <a:extLst>
                <a:ext uri="{FF2B5EF4-FFF2-40B4-BE49-F238E27FC236}">
                  <a16:creationId xmlns:a16="http://schemas.microsoft.com/office/drawing/2014/main" id="{C10F7EBB-A899-47EC-8422-E31F2F1DE88B}"/>
                </a:ext>
              </a:extLst>
            </p:cNvPr>
            <p:cNvSpPr/>
            <p:nvPr/>
          </p:nvSpPr>
          <p:spPr>
            <a:xfrm rot="7915156">
              <a:off x="2013823" y="4779416"/>
              <a:ext cx="2360498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SORPRESA</a:t>
              </a:r>
              <a:endParaRPr lang="es-ES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ángulo 20">
              <a:hlinkClick r:id="rId10" action="ppaction://hlinksldjump"/>
              <a:extLst>
                <a:ext uri="{FF2B5EF4-FFF2-40B4-BE49-F238E27FC236}">
                  <a16:creationId xmlns:a16="http://schemas.microsoft.com/office/drawing/2014/main" id="{240AB771-774C-41E9-A35B-B420F23EE9EE}"/>
                </a:ext>
              </a:extLst>
            </p:cNvPr>
            <p:cNvSpPr/>
            <p:nvPr/>
          </p:nvSpPr>
          <p:spPr>
            <a:xfrm rot="17486897">
              <a:off x="4044644" y="1133977"/>
              <a:ext cx="2360498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POR</a:t>
              </a:r>
              <a:endParaRPr lang="es-ES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ángulo 21">
              <a:hlinkClick r:id="rId11" action="ppaction://hlinksldjump"/>
              <a:extLst>
                <a:ext uri="{FF2B5EF4-FFF2-40B4-BE49-F238E27FC236}">
                  <a16:creationId xmlns:a16="http://schemas.microsoft.com/office/drawing/2014/main" id="{0CAE1ED2-EB50-4901-BBC2-7D0EB4257313}"/>
                </a:ext>
              </a:extLst>
            </p:cNvPr>
            <p:cNvSpPr/>
            <p:nvPr/>
          </p:nvSpPr>
          <p:spPr>
            <a:xfrm rot="12477349">
              <a:off x="1493376" y="2196841"/>
              <a:ext cx="2360498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ALEGRIA</a:t>
              </a:r>
              <a:endParaRPr lang="es-ES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Anchor">
            <a:extLst>
              <a:ext uri="{FF2B5EF4-FFF2-40B4-BE49-F238E27FC236}">
                <a16:creationId xmlns:a16="http://schemas.microsoft.com/office/drawing/2014/main" id="{7F777318-43C8-4A2E-9898-F8CB0AA85131}"/>
              </a:ext>
            </a:extLst>
          </p:cNvPr>
          <p:cNvSpPr/>
          <p:nvPr/>
        </p:nvSpPr>
        <p:spPr>
          <a:xfrm>
            <a:off x="3700392" y="2630084"/>
            <a:ext cx="1616821" cy="15432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nchor">
            <a:extLst>
              <a:ext uri="{FF2B5EF4-FFF2-40B4-BE49-F238E27FC236}">
                <a16:creationId xmlns:a16="http://schemas.microsoft.com/office/drawing/2014/main" id="{50832143-A7B3-478A-B50C-2D1DF231D4C1}"/>
              </a:ext>
            </a:extLst>
          </p:cNvPr>
          <p:cNvSpPr/>
          <p:nvPr/>
        </p:nvSpPr>
        <p:spPr>
          <a:xfrm>
            <a:off x="3677684" y="2561688"/>
            <a:ext cx="1800000" cy="180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arker">
            <a:extLst>
              <a:ext uri="{FF2B5EF4-FFF2-40B4-BE49-F238E27FC236}">
                <a16:creationId xmlns:a16="http://schemas.microsoft.com/office/drawing/2014/main" id="{D44EAF98-E854-48C0-8BDC-B3F6D3BF4E46}"/>
              </a:ext>
            </a:extLst>
          </p:cNvPr>
          <p:cNvSpPr/>
          <p:nvPr/>
        </p:nvSpPr>
        <p:spPr>
          <a:xfrm rot="16200000">
            <a:off x="7698269" y="3066403"/>
            <a:ext cx="739217" cy="67056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Start Button">
            <a:extLst>
              <a:ext uri="{FF2B5EF4-FFF2-40B4-BE49-F238E27FC236}">
                <a16:creationId xmlns:a16="http://schemas.microsoft.com/office/drawing/2014/main" id="{7FA18287-1244-44D5-B879-222B40C393D8}"/>
              </a:ext>
            </a:extLst>
          </p:cNvPr>
          <p:cNvSpPr/>
          <p:nvPr/>
        </p:nvSpPr>
        <p:spPr>
          <a:xfrm>
            <a:off x="3671999" y="2501684"/>
            <a:ext cx="1800000" cy="1800000"/>
          </a:xfrm>
          <a:prstGeom prst="ellipse">
            <a:avLst/>
          </a:prstGeom>
          <a:solidFill>
            <a:srgbClr val="00B05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GIRA</a:t>
            </a:r>
          </a:p>
        </p:txBody>
      </p:sp>
    </p:spTree>
    <p:extLst>
      <p:ext uri="{BB962C8B-B14F-4D97-AF65-F5344CB8AC3E}">
        <p14:creationId xmlns:p14="http://schemas.microsoft.com/office/powerpoint/2010/main" val="9312946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821267"/>
            <a:ext cx="6096000" cy="33866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42733" y="4876800"/>
            <a:ext cx="7543800" cy="914400"/>
          </a:xfrm>
        </p:spPr>
        <p:txBody>
          <a:bodyPr/>
          <a:lstStyle/>
          <a:p>
            <a:r>
              <a:rPr lang="ca-ES" dirty="0">
                <a:solidFill>
                  <a:srgbClr val="0070C0"/>
                </a:solidFill>
                <a:latin typeface="Arial Black" panose="020B0A04020102020204" pitchFamily="34" charset="0"/>
              </a:rPr>
              <a:t>POR</a:t>
            </a:r>
          </a:p>
        </p:txBody>
      </p:sp>
      <p:pic>
        <p:nvPicPr>
          <p:cNvPr id="3" name="El Pot Petit_ El cuc poruc (192  kbps)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1480" y="3429000"/>
            <a:ext cx="720080" cy="64807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34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9260">
        <p14:reveal/>
      </p:transition>
    </mc:Choice>
    <mc:Fallback xmlns="">
      <p:transition spd="slow" advClick="0" advTm="792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3" y="1916113"/>
            <a:ext cx="4041775" cy="3030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" y="908720"/>
            <a:ext cx="8169275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POR MIREIA 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85153" y="4325582"/>
            <a:ext cx="609600" cy="609600"/>
          </a:xfrm>
          <a:prstGeom prst="rect">
            <a:avLst/>
          </a:prstGeom>
        </p:spPr>
      </p:pic>
      <p:pic>
        <p:nvPicPr>
          <p:cNvPr id="4" name="Imagen 3">
            <a:hlinkClick r:id="rId7" action="ppaction://hlinksldjump"/>
            <a:extLst>
              <a:ext uri="{FF2B5EF4-FFF2-40B4-BE49-F238E27FC236}">
                <a16:creationId xmlns:a16="http://schemas.microsoft.com/office/drawing/2014/main" id="{399E71DA-AC84-48C4-B368-5F5E3F6A93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517232"/>
            <a:ext cx="1215737" cy="108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9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3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676" y="685800"/>
            <a:ext cx="3739847" cy="365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>
                <a:solidFill>
                  <a:srgbClr val="0070C0"/>
                </a:solidFill>
                <a:latin typeface="Arial Black" panose="020B0A04020102020204" pitchFamily="34" charset="0"/>
              </a:rPr>
              <a:t>CALMA</a:t>
            </a:r>
          </a:p>
        </p:txBody>
      </p:sp>
      <p:pic>
        <p:nvPicPr>
          <p:cNvPr id="5" name="Cançó de La calma (192  kbps)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7864" y="37170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6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5740">
        <p14:reveal/>
      </p:transition>
    </mc:Choice>
    <mc:Fallback xmlns="">
      <p:transition spd="slow" advClick="0" advTm="357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 idx="4294967295"/>
          </p:nvPr>
        </p:nvSpPr>
        <p:spPr>
          <a:xfrm>
            <a:off x="1403648" y="274638"/>
            <a:ext cx="6825952" cy="1143000"/>
          </a:xfrm>
        </p:spPr>
        <p:txBody>
          <a:bodyPr/>
          <a:lstStyle/>
          <a:p>
            <a:r>
              <a:rPr lang="ca-ES" dirty="0">
                <a:solidFill>
                  <a:srgbClr val="0070C0"/>
                </a:solidFill>
                <a:latin typeface="Arial Black" panose="020B0A04020102020204" pitchFamily="34" charset="0"/>
              </a:rPr>
              <a:t>Com està la Neus?</a:t>
            </a:r>
          </a:p>
        </p:txBody>
      </p:sp>
      <p:pic>
        <p:nvPicPr>
          <p:cNvPr id="7" name="6 Marcador de contenido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799312"/>
            <a:ext cx="4038600" cy="37417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AUDIO CALMA NEU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77465" y="4931449"/>
            <a:ext cx="609600" cy="609600"/>
          </a:xfrm>
          <a:prstGeom prst="rect">
            <a:avLst/>
          </a:prstGeom>
        </p:spPr>
      </p:pic>
      <p:pic>
        <p:nvPicPr>
          <p:cNvPr id="8" name="Imagen 7">
            <a:hlinkClick r:id="rId6" action="ppaction://hlinksldjump"/>
            <a:extLst>
              <a:ext uri="{FF2B5EF4-FFF2-40B4-BE49-F238E27FC236}">
                <a16:creationId xmlns:a16="http://schemas.microsoft.com/office/drawing/2014/main" id="{E8F1C1F4-D537-486B-ACBE-6E08D3DF58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517232"/>
            <a:ext cx="1215737" cy="108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59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256" y="685800"/>
            <a:ext cx="5500687" cy="365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>
                <a:solidFill>
                  <a:srgbClr val="0070C0"/>
                </a:solidFill>
                <a:latin typeface="Arial Black" panose="020B0A04020102020204" pitchFamily="34" charset="0"/>
              </a:rPr>
              <a:t>TRISTESA</a:t>
            </a:r>
          </a:p>
        </p:txBody>
      </p:sp>
      <p:pic>
        <p:nvPicPr>
          <p:cNvPr id="5" name="Cançó de La tristesa (192  kbps)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16560" y="36450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17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4450">
        <p14:reveal dir="r"/>
      </p:transition>
    </mc:Choice>
    <mc:Fallback xmlns="">
      <p:transition spd="slow" advClick="0" advTm="744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50" y="692696"/>
            <a:ext cx="6737350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837" y="1862683"/>
            <a:ext cx="4041775" cy="444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TRISTA MIREIA r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99792" y="5674739"/>
            <a:ext cx="609600" cy="609600"/>
          </a:xfrm>
          <a:prstGeom prst="rect">
            <a:avLst/>
          </a:prstGeom>
        </p:spPr>
      </p:pic>
      <p:pic>
        <p:nvPicPr>
          <p:cNvPr id="7" name="Imagen 6">
            <a:hlinkClick r:id="rId7" action="ppaction://hlinksldjump"/>
            <a:extLst>
              <a:ext uri="{FF2B5EF4-FFF2-40B4-BE49-F238E27FC236}">
                <a16:creationId xmlns:a16="http://schemas.microsoft.com/office/drawing/2014/main" id="{AF5D7613-EAB8-48CF-BEB7-D8C6C3D06E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517232"/>
            <a:ext cx="1215737" cy="108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3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1935</TotalTime>
  <Words>191</Words>
  <Application>Microsoft Office PowerPoint</Application>
  <PresentationFormat>Presentación en pantalla (4:3)</PresentationFormat>
  <Paragraphs>42</Paragraphs>
  <Slides>23</Slides>
  <Notes>0</Notes>
  <HiddenSlides>0</HiddenSlides>
  <MMClips>20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8" baseType="lpstr">
      <vt:lpstr>Arial</vt:lpstr>
      <vt:lpstr>Arial Black</vt:lpstr>
      <vt:lpstr>Palatino Linotype</vt:lpstr>
      <vt:lpstr>Wingdings</vt:lpstr>
      <vt:lpstr>Elemental</vt:lpstr>
      <vt:lpstr>Presentación de PowerPoint</vt:lpstr>
      <vt:lpstr>LA RULETA DE LES EMOCIONS DELS NENS I NENES </vt:lpstr>
      <vt:lpstr>Presentación de PowerPoint</vt:lpstr>
      <vt:lpstr>POR</vt:lpstr>
      <vt:lpstr>Presentación de PowerPoint</vt:lpstr>
      <vt:lpstr>CALMA</vt:lpstr>
      <vt:lpstr>Com està la Neus?</vt:lpstr>
      <vt:lpstr>TRISTESA</vt:lpstr>
      <vt:lpstr>Presentación de PowerPoint</vt:lpstr>
      <vt:lpstr>RÀBIA</vt:lpstr>
      <vt:lpstr>Presentación de PowerPoint</vt:lpstr>
      <vt:lpstr>ALEGRÍA</vt:lpstr>
      <vt:lpstr>Presentación de PowerPoint</vt:lpstr>
      <vt:lpstr>AMOR</vt:lpstr>
      <vt:lpstr>Presentación de PowerPoint</vt:lpstr>
      <vt:lpstr>VERGONYA</vt:lpstr>
      <vt:lpstr>Presentación de PowerPoint</vt:lpstr>
      <vt:lpstr>FÀSTIC</vt:lpstr>
      <vt:lpstr>Presentación de PowerPoint</vt:lpstr>
      <vt:lpstr>SORPRESA</vt:lpstr>
      <vt:lpstr>Presentación de PowerPoint</vt:lpstr>
      <vt:lpstr>Presentación de PowerPoint</vt:lpstr>
      <vt:lpstr>NOMÉS AMB UN SOMRIURE QUE EM FACIS TOT PASSANT, JA M’OMPLO D’ALEGRÍA I VEIG EL MÓN MÉS GRAN.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RULETA DE LES EMOCIONS</dc:title>
  <dc:creator>antonio;Dolors</dc:creator>
  <cp:lastModifiedBy>Mireia Hernández</cp:lastModifiedBy>
  <cp:revision>120</cp:revision>
  <dcterms:created xsi:type="dcterms:W3CDTF">2020-06-06T21:50:35Z</dcterms:created>
  <dcterms:modified xsi:type="dcterms:W3CDTF">2020-06-14T20:11:53Z</dcterms:modified>
</cp:coreProperties>
</file>